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veat" panose="020B0604020202020204" charset="0"/>
      <p:regular r:id="rId20"/>
      <p:bold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42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3fb1cc36f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83fb1cc36f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3fb1cc36f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3fb1cc36f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3fb1cc36f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3fb1cc36f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3fb1cc36f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3fb1cc36f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3fedf051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3fedf051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Management Commitment will need to ensure the following: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form of centralized meetings, address the importance of a QMS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Conducting reviews to ensure they are followed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Ensuring availability of resources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Protocol for meeting customer requirements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Legal bounds to commitment to quality policy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will need to ensure customer requirements are gathered, developed and complied to. This also involves enforcing necessary requirements not specified by the customer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before the beginning of a project to ensure that there is a plan of action on how to comply with regulations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will also need to set in place dedicated personnel in charge of quality assurance at various functions. The report structure in place will need to be documented for traceability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need to also place procedures for management reviews to receive feedback and carry out remedial actions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3fedf05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3fedf05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fb1cc36f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3fb1cc36f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3fed08b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3fed08b0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3fb1cc36f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3fb1cc36f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fb1cc36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fb1cc36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3fb1cc36f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3fb1cc36f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3fb1cc36f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3fb1cc36f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3fb1cc36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3fb1cc36f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3fb1cc36f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3fb1cc36f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3fb1cc36f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3fb1cc36f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3fb1cc36f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3fb1cc36f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9144000" cy="4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"/>
                <a:ea typeface="Roboto"/>
                <a:cs typeface="Roboto"/>
                <a:sym typeface="Roboto"/>
              </a:rPr>
              <a:t>Standards &amp; Regulations Presentation 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05775" y="4249600"/>
            <a:ext cx="81624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C: </a:t>
            </a:r>
            <a:r>
              <a:rPr lang="en"/>
              <a:t>Kaushik Balasundar, Parker Hill, Anthony Kyu, Sundaram Seivur, Gunjan Sethi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842925" y="3045400"/>
            <a:ext cx="76881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>
                <a:latin typeface="Roboto"/>
                <a:ea typeface="Roboto"/>
                <a:cs typeface="Roboto"/>
                <a:sym typeface="Roboto"/>
              </a:rPr>
              <a:t>ISO 10993 &amp; ISO 13485</a:t>
            </a:r>
            <a:endParaRPr sz="2900" b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37292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What is it about? 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51372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 quality management system (QMS) is a </a:t>
            </a: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set of policies, processes and procedures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that help an organization meet the requirements expected by its stakeholders. 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ISO 13485 is designed to be used by organizations </a:t>
            </a: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throughout the life cycle of a medical device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, from initial conception to production and post-production, including final decommission and disposal.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050" y="1441825"/>
            <a:ext cx="2972550" cy="29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Product Application 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76887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Roboto"/>
              <a:buChar char="●"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Conceptualization → Production → Post-production → Decommission → Disposal</a:t>
            </a:r>
            <a:endParaRPr b="1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00"/>
              <a:buFont typeface="Roboto"/>
              <a:buChar char="○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It also covers aspects such as storage, distribution, installation and servicing, and the provision of associated services.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The standard </a:t>
            </a: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can be used by internal and external parties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, such as certification bodies, to help them with their certification processes, or by supply chain organizations that are required by contract to conform.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Applicable to a wide range of medical equipment such as </a:t>
            </a: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wound dressings, implantable devices, and software controlled devices such as CT scanners etc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40" b="0">
                <a:latin typeface="Roboto Medium"/>
                <a:ea typeface="Roboto Medium"/>
                <a:cs typeface="Roboto Medium"/>
                <a:sym typeface="Roboto Medium"/>
              </a:rPr>
              <a:t>Main Prescriptions: General Requirements</a:t>
            </a:r>
            <a:endParaRPr sz="234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48654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The organization shall 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00"/>
              <a:buFont typeface="Roboto"/>
              <a:buChar char="○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document a QMS and maintain its effectiveness 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00"/>
              <a:buFont typeface="Roboto"/>
              <a:buChar char="○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Apply a risk based approach to the control of the appropriate processes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00"/>
              <a:buFont typeface="Roboto"/>
              <a:buChar char="○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Determine the sequence and interaction of these processes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When the organization chooses to outsource any processes, it shall monitor and ensure control over such processes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organization shall document procedures for the validation of the application of computer software used in the quality management system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6">
            <a:alphaModFix/>
          </a:blip>
          <a:srcRect l="6908" t="11765" r="10548" b="15655"/>
          <a:stretch/>
        </p:blipFill>
        <p:spPr>
          <a:xfrm>
            <a:off x="5855950" y="1737675"/>
            <a:ext cx="3118175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Main Prescriptions: Documentation Requirements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50484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quality management system documentation shall include:</a:t>
            </a:r>
            <a:endParaRPr sz="1302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Roboto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a) documented statements of a quality policy and quality objectives;</a:t>
            </a:r>
            <a:endParaRPr sz="1302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Roboto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b) a quality manual;</a:t>
            </a:r>
            <a:endParaRPr sz="1302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Roboto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c) documented procedures and records required by this International Standard;</a:t>
            </a:r>
            <a:endParaRPr sz="1302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Roboto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d) documents, including records, determined by the organization to be necessary to ensure the effective planning, operation, and control of its processes;</a:t>
            </a:r>
            <a:endParaRPr sz="1302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Roboto"/>
              <a:buNone/>
            </a:pPr>
            <a:r>
              <a:rPr lang="en" sz="1302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e) other documentation specified by applicable regulatory requirements.</a:t>
            </a:r>
            <a:endParaRPr sz="1302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325" y="1776675"/>
            <a:ext cx="2191500" cy="2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Main Prescriptions: Management Responsibility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653550" y="1289425"/>
            <a:ext cx="5835000" cy="3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Top management </a:t>
            </a:r>
            <a:r>
              <a:rPr lang="en" sz="1400" b="1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commitment</a:t>
            </a: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Evidence of development, evidence and maintenance of QMS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Ensuring customer </a:t>
            </a:r>
            <a:r>
              <a:rPr lang="en" sz="1400" b="1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requirements development </a:t>
            </a: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&amp; compliance </a:t>
            </a:r>
            <a:endParaRPr sz="14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Planning to </a:t>
            </a:r>
            <a:r>
              <a:rPr lang="en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establish quality standards</a:t>
            </a:r>
            <a:r>
              <a:rPr lang="en" sz="14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at all levels &amp; functions </a:t>
            </a:r>
            <a:endParaRPr sz="14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Responsibility, authority and communication</a:t>
            </a:r>
            <a:endParaRPr sz="1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Personnel who have authority to ensure compliance with quality standards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Reports structure 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Appropriate communication structure to ensure traceability of issues 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Procedures for management reviews </a:t>
            </a:r>
            <a:endParaRPr sz="1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System to get reviews at all levels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Protocols for remedial outputs </a:t>
            </a:r>
            <a:endParaRPr sz="12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300" y="2168725"/>
            <a:ext cx="21907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Main Prescriptions: Resource Management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665600" y="1404975"/>
            <a:ext cx="5023500" cy="3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13568"/>
              </a:buClr>
              <a:buSzPts val="1400"/>
              <a:buFont typeface="Roboto"/>
              <a:buChar char="●"/>
            </a:pPr>
            <a:r>
              <a:rPr lang="en" sz="1400" b="1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r>
              <a:rPr lang="en" sz="1400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b="1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" sz="1400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0135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Training, skills &amp; experience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Evaluate efficacy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Maintain records of procedures undertaken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Infrastructure</a:t>
            </a:r>
            <a:endParaRPr sz="1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Buildings &amp; workspaces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Equipment for quality measurement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Supporting physical &amp; digital services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Work environment and contamination control</a:t>
            </a:r>
            <a:endParaRPr sz="1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Protocols for health, cleanliness and clothing of personnel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Sterilization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900" y="1908450"/>
            <a:ext cx="1837400" cy="18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300" y="1871600"/>
            <a:ext cx="1564750" cy="1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Application to ArTHUR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1"/>
          </p:nvPr>
        </p:nvSpPr>
        <p:spPr>
          <a:xfrm>
            <a:off x="525475" y="1289425"/>
            <a:ext cx="5762100" cy="3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46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13568"/>
              </a:buClr>
              <a:buSzPts val="1305"/>
              <a:buFont typeface="Roboto"/>
              <a:buChar char="●"/>
            </a:pPr>
            <a:r>
              <a:rPr lang="en" sz="1305" b="1">
                <a:solidFill>
                  <a:srgbClr val="013568"/>
                </a:solidFill>
                <a:latin typeface="Roboto"/>
                <a:ea typeface="Roboto"/>
                <a:cs typeface="Roboto"/>
                <a:sym typeface="Roboto"/>
              </a:rPr>
              <a:t>Project Planning </a:t>
            </a:r>
            <a:endParaRPr sz="1305" b="1">
              <a:solidFill>
                <a:srgbClr val="0135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Requirements development, documentation, and maintenance 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Trade studies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 interviews &amp; expert consultation with surgeons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46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5"/>
              <a:buFont typeface="Roboto"/>
              <a:buChar char="●"/>
            </a:pPr>
            <a:r>
              <a:rPr lang="en" sz="1305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Project management efforts </a:t>
            </a:r>
            <a:endParaRPr sz="1305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Documentation control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Clear ownerships &amp; accountability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 meetings and progress reviews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Issue logs and code reviews 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46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5"/>
              <a:buFont typeface="Roboto"/>
              <a:buChar char="●"/>
            </a:pPr>
            <a:r>
              <a:rPr lang="en" sz="1305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System Validation and Verification</a:t>
            </a:r>
            <a:endParaRPr sz="1305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Exposing key system health &amp; performance parameters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Evaluation metrics for each sub-system at various stages</a:t>
            </a:r>
            <a:endParaRPr sz="11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06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5"/>
              <a:buFont typeface="Roboto"/>
              <a:buChar char="○"/>
            </a:pPr>
            <a:r>
              <a:rPr lang="en" sz="11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Active watchdog sub-system for continuous monitoring &amp; intervention </a:t>
            </a:r>
            <a:r>
              <a:rPr lang="en" sz="1135">
                <a:latin typeface="Roboto"/>
                <a:ea typeface="Roboto"/>
                <a:cs typeface="Roboto"/>
                <a:sym typeface="Roboto"/>
              </a:rPr>
              <a:t> </a:t>
            </a:r>
            <a:endParaRPr sz="1135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337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35"/>
              <a:buFont typeface="Roboto"/>
              <a:buChar char="●"/>
            </a:pPr>
            <a:r>
              <a:rPr lang="en" sz="1335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Controlled work environment</a:t>
            </a:r>
            <a:r>
              <a:rPr lang="en" sz="1335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3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contamination control protocols, testing in later stages</a:t>
            </a:r>
            <a:endParaRPr sz="133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305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30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25" y="507875"/>
            <a:ext cx="79347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6">
            <a:alphaModFix/>
          </a:blip>
          <a:srcRect l="19203" t="13528" r="16442" b="15714"/>
          <a:stretch/>
        </p:blipFill>
        <p:spPr>
          <a:xfrm>
            <a:off x="7581400" y="1428400"/>
            <a:ext cx="457200" cy="5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1300" y="1357638"/>
            <a:ext cx="1290275" cy="131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8">
            <a:alphaModFix/>
          </a:blip>
          <a:srcRect r="70058"/>
          <a:stretch/>
        </p:blipFill>
        <p:spPr>
          <a:xfrm>
            <a:off x="8257092" y="1461405"/>
            <a:ext cx="393600" cy="33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5000" y="21187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57100" y="21117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11">
            <a:alphaModFix/>
          </a:blip>
          <a:srcRect l="482" t="44036" r="58954" b="1923"/>
          <a:stretch/>
        </p:blipFill>
        <p:spPr>
          <a:xfrm>
            <a:off x="6151300" y="2748474"/>
            <a:ext cx="2649902" cy="1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/>
          <p:nvPr/>
        </p:nvSpPr>
        <p:spPr>
          <a:xfrm>
            <a:off x="6287575" y="2787800"/>
            <a:ext cx="2363100" cy="335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0" y="522575"/>
            <a:ext cx="3993126" cy="46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/>
          <p:nvPr/>
        </p:nvSpPr>
        <p:spPr>
          <a:xfrm rot="2460746">
            <a:off x="5911373" y="851626"/>
            <a:ext cx="2861376" cy="1852786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thanks!!!! ask me questions now. 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80" name="Google Shape;280;p29"/>
          <p:cNvSpPr/>
          <p:nvPr/>
        </p:nvSpPr>
        <p:spPr>
          <a:xfrm rot="-2158130">
            <a:off x="414531" y="532442"/>
            <a:ext cx="2396036" cy="1215752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i am biocompatible r u?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2851850"/>
            <a:ext cx="2158300" cy="2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0">
                <a:latin typeface="Roboto"/>
                <a:ea typeface="Roboto"/>
                <a:cs typeface="Roboto"/>
                <a:sym typeface="Roboto"/>
              </a:rPr>
              <a:t>ISO 10993</a:t>
            </a:r>
            <a:endParaRPr sz="5500"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239500" y="2456875"/>
            <a:ext cx="4281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Biological Evaluation of Medical Devices</a:t>
            </a:r>
            <a:endParaRPr sz="30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l="5792" t="8061" r="42490" b="7876"/>
          <a:stretch/>
        </p:blipFill>
        <p:spPr>
          <a:xfrm>
            <a:off x="4572000" y="0"/>
            <a:ext cx="45720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050" y="3594775"/>
            <a:ext cx="1360800" cy="13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4688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4275" y="9770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955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What is it about? 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48114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r>
              <a:rPr lang="en" b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Protect humans from potential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biological risks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arising from the use of medical devices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Provides a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in which to plan a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biological evaluation</a:t>
            </a:r>
            <a:r>
              <a:rPr lang="en" b="1" i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and evaluate the resulting risks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Not a rigid test plan, experts must plan tests themselves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Evaluation should include consideration of: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Medical device geometry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Area of application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Materials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Physical and chemical characteristics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History of clinical or human use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Toxicology or biological safety data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Test procedures</a:t>
            </a:r>
            <a:endParaRPr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550" y="1781788"/>
            <a:ext cx="3193651" cy="21812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7955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Why should we care? [Biocompatibility Issues]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49623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Biocompatibility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ability of a medical device or material to perform with an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appropriate host response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a specific application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Potential unwanted host responses could include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blood clotting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inflammation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local tissue degradation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etc.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Furthemore, if a device is not biostable, it could lead to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premature degradation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due to wear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Medical Devices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any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instrument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apparatus, implement, machine, appliance, </a:t>
            </a:r>
            <a:r>
              <a:rPr lang="en" b="1" i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implant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or reagent intended by a manufactured to be used on human beings for medical purposes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700" y="1860575"/>
            <a:ext cx="2863125" cy="202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955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Product Application 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5149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Applies to </a:t>
            </a:r>
            <a:r>
              <a:rPr lang="en" b="1" i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evaluation of materials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b="1" i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medical devices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are expected to have </a:t>
            </a:r>
            <a:r>
              <a:rPr lang="en" b="1" i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direct or indirect contact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 –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7"/>
          <p:cNvGrpSpPr/>
          <p:nvPr/>
        </p:nvGrpSpPr>
        <p:grpSpPr>
          <a:xfrm>
            <a:off x="338374" y="2242975"/>
            <a:ext cx="2466551" cy="2567650"/>
            <a:chOff x="2584399" y="2287800"/>
            <a:chExt cx="2466551" cy="2567650"/>
          </a:xfrm>
        </p:grpSpPr>
        <p:sp>
          <p:nvSpPr>
            <p:cNvPr id="129" name="Google Shape;129;p17"/>
            <p:cNvSpPr/>
            <p:nvPr/>
          </p:nvSpPr>
          <p:spPr>
            <a:xfrm>
              <a:off x="2777550" y="2287800"/>
              <a:ext cx="1692900" cy="21963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Patient’s Body</a:t>
              </a:r>
              <a:endParaRPr b="1"/>
            </a:p>
          </p:txBody>
        </p:sp>
        <p:pic>
          <p:nvPicPr>
            <p:cNvPr id="130" name="Google Shape;13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4399" y="2927925"/>
              <a:ext cx="1113526" cy="91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04850" y="3939400"/>
              <a:ext cx="1565612" cy="91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7"/>
            <p:cNvPicPr preferRelativeResize="0"/>
            <p:nvPr/>
          </p:nvPicPr>
          <p:blipFill rotWithShape="1">
            <a:blip r:embed="rId7">
              <a:alphaModFix/>
            </a:blip>
            <a:srcRect l="35898" r="29278" b="4689"/>
            <a:stretch/>
          </p:blipFill>
          <p:spPr>
            <a:xfrm rot="8793529">
              <a:off x="3956596" y="2712698"/>
              <a:ext cx="770958" cy="1405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17"/>
          <p:cNvGrpSpPr/>
          <p:nvPr/>
        </p:nvGrpSpPr>
        <p:grpSpPr>
          <a:xfrm>
            <a:off x="2894579" y="2743700"/>
            <a:ext cx="2576293" cy="2399806"/>
            <a:chOff x="5434441" y="2196350"/>
            <a:chExt cx="2576293" cy="2399806"/>
          </a:xfrm>
        </p:grpSpPr>
        <p:sp>
          <p:nvSpPr>
            <p:cNvPr id="134" name="Google Shape;134;p17"/>
            <p:cNvSpPr/>
            <p:nvPr/>
          </p:nvSpPr>
          <p:spPr>
            <a:xfrm>
              <a:off x="5717975" y="2196350"/>
              <a:ext cx="1692900" cy="21963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User’s Body</a:t>
              </a:r>
              <a:endParaRPr b="1"/>
            </a:p>
          </p:txBody>
        </p:sp>
        <p:pic>
          <p:nvPicPr>
            <p:cNvPr id="135" name="Google Shape;135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55350" y="2599425"/>
              <a:ext cx="955384" cy="97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34441" y="2713813"/>
              <a:ext cx="984225" cy="1036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47376" y="3484498"/>
              <a:ext cx="1113525" cy="11116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8" name="Google Shape;138;p17"/>
          <p:cNvCxnSpPr/>
          <p:nvPr/>
        </p:nvCxnSpPr>
        <p:spPr>
          <a:xfrm>
            <a:off x="5689975" y="1691100"/>
            <a:ext cx="0" cy="25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7"/>
          <p:cNvSpPr/>
          <p:nvPr/>
        </p:nvSpPr>
        <p:spPr>
          <a:xfrm>
            <a:off x="7276325" y="1691100"/>
            <a:ext cx="1755600" cy="1618500"/>
          </a:xfrm>
          <a:prstGeom prst="foldedCorner">
            <a:avLst>
              <a:gd name="adj" fmla="val 21429"/>
            </a:avLst>
          </a:prstGeom>
          <a:solidFill>
            <a:srgbClr val="FFF2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Nature of Contact</a:t>
            </a:r>
            <a:endParaRPr b="1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Non-contacting?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Surface only?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Externally communicating?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Implants?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6068725" y="3241175"/>
            <a:ext cx="1755600" cy="1618500"/>
          </a:xfrm>
          <a:prstGeom prst="foldedCorner">
            <a:avLst>
              <a:gd name="adj" fmla="val 21429"/>
            </a:avLst>
          </a:prstGeom>
          <a:solidFill>
            <a:srgbClr val="FFF2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Duration of Contact</a:t>
            </a:r>
            <a:endParaRPr b="1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Upto 24 hrs?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24 hrs - 30 days?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&gt; 30 days?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veat"/>
              <a:buChar char="→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Transitory contant?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5879250" y="1868150"/>
            <a:ext cx="1207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Think about the product’s..</a:t>
            </a:r>
            <a:endParaRPr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955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0" dirty="0">
                <a:latin typeface="Roboto Medium"/>
                <a:ea typeface="Roboto Medium"/>
                <a:cs typeface="Roboto Medium"/>
                <a:sym typeface="Roboto Medium"/>
              </a:rPr>
              <a:t>Main Prescriptions: Biological Evaluation and Risk Analysis</a:t>
            </a:r>
            <a:endParaRPr sz="2000" b="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76887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667595" y="50120"/>
            <a:ext cx="3705225" cy="63045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800" y="1349775"/>
            <a:ext cx="1730447" cy="3735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7193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Main Prescriptions: Biological Tests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729450" y="1404975"/>
            <a:ext cx="76887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63" y="1524100"/>
            <a:ext cx="8974124" cy="26966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76675" y="3717575"/>
            <a:ext cx="575100" cy="419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651775" y="3599900"/>
            <a:ext cx="529800" cy="306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54525" y="2036550"/>
            <a:ext cx="419400" cy="535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590725" y="2390400"/>
            <a:ext cx="651900" cy="359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1214050" y="2429850"/>
            <a:ext cx="7836600" cy="9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214050" y="3625725"/>
            <a:ext cx="7836600" cy="9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1214050" y="3812875"/>
            <a:ext cx="7836600" cy="9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95575" y="604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Roboto Medium"/>
                <a:ea typeface="Roboto Medium"/>
                <a:cs typeface="Roboto Medium"/>
                <a:sym typeface="Roboto Medium"/>
              </a:rPr>
              <a:t>Application to ARTHuR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675" y="522200"/>
            <a:ext cx="827575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813" y="50752"/>
            <a:ext cx="419300" cy="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5">
            <a:alphaModFix/>
          </a:blip>
          <a:srcRect l="33087" t="2935" r="3307" b="3589"/>
          <a:stretch/>
        </p:blipFill>
        <p:spPr>
          <a:xfrm>
            <a:off x="305550" y="1349775"/>
            <a:ext cx="3137024" cy="34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1741650" y="3493500"/>
            <a:ext cx="419400" cy="419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 rot="1440142">
            <a:off x="2412776" y="2004132"/>
            <a:ext cx="1050213" cy="147513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5383425" y="1567925"/>
            <a:ext cx="33621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Components to test for biocompatibility:</a:t>
            </a:r>
            <a:endParaRPr b="1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Reamer head (stainless steel)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Marker holder (stainless steel)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Probe (stainless steel)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Other potential considerations for THR:</a:t>
            </a:r>
            <a:endParaRPr b="1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Femoral stem (coarse titanium)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Acetabular cup (coarse titanium)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Bone screws (stainless steel)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Femoral head (ceramic)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Inner acetabular cup (polyethylene)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6">
            <a:alphaModFix/>
          </a:blip>
          <a:srcRect r="71526"/>
          <a:stretch/>
        </p:blipFill>
        <p:spPr>
          <a:xfrm>
            <a:off x="3765775" y="1825150"/>
            <a:ext cx="1306050" cy="2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4115750" y="3328925"/>
            <a:ext cx="735900" cy="6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4449000" y="2633700"/>
            <a:ext cx="461400" cy="5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5014650" y="1503075"/>
            <a:ext cx="368700" cy="93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765775" y="1825150"/>
            <a:ext cx="461400" cy="45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3920900" y="1741875"/>
            <a:ext cx="461400" cy="41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0">
                <a:latin typeface="Roboto"/>
                <a:ea typeface="Roboto"/>
                <a:cs typeface="Roboto"/>
                <a:sym typeface="Roboto"/>
              </a:rPr>
              <a:t>ISO 13485</a:t>
            </a:r>
            <a:endParaRPr sz="5500"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1"/>
          </p:nvPr>
        </p:nvSpPr>
        <p:spPr>
          <a:xfrm>
            <a:off x="-38900" y="2446125"/>
            <a:ext cx="4611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Medical devices — Quality Management Systems</a:t>
            </a:r>
            <a:endParaRPr sz="30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825" y="351200"/>
            <a:ext cx="4537175" cy="47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175" y="3711375"/>
            <a:ext cx="1194850" cy="11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387" y="112651"/>
            <a:ext cx="100175" cy="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Microsoft Office PowerPoint</Application>
  <PresentationFormat>On-screen Show (16:9)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Raleway</vt:lpstr>
      <vt:lpstr>Lato</vt:lpstr>
      <vt:lpstr>Arial</vt:lpstr>
      <vt:lpstr>Roboto Medium</vt:lpstr>
      <vt:lpstr>Caveat</vt:lpstr>
      <vt:lpstr>Roboto</vt:lpstr>
      <vt:lpstr>Streamline</vt:lpstr>
      <vt:lpstr>Standards &amp; Regulations Presentation </vt:lpstr>
      <vt:lpstr>ISO 10993</vt:lpstr>
      <vt:lpstr>What is it about? </vt:lpstr>
      <vt:lpstr>Why should we care? [Biocompatibility Issues]</vt:lpstr>
      <vt:lpstr>Product Application </vt:lpstr>
      <vt:lpstr>Main Prescriptions: Biological Evaluation and Risk Analysis</vt:lpstr>
      <vt:lpstr>Main Prescriptions: Biological Tests</vt:lpstr>
      <vt:lpstr>Application to ARTHuR</vt:lpstr>
      <vt:lpstr>ISO 13485</vt:lpstr>
      <vt:lpstr>What is it about? </vt:lpstr>
      <vt:lpstr>Product Application </vt:lpstr>
      <vt:lpstr>Main Prescriptions: General Requirements</vt:lpstr>
      <vt:lpstr>Main Prescriptions: Documentation Requirements</vt:lpstr>
      <vt:lpstr>Main Prescriptions: Management Responsibility</vt:lpstr>
      <vt:lpstr>Main Prescriptions: Resource Management</vt:lpstr>
      <vt:lpstr>Application to ArTHUR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Standards &amp; Regulations Presentation </dc:title>
  <cp:lastModifiedBy>Anthony Ming Kyu</cp:lastModifiedBy>
  <cp:revision>1</cp:revision>
  <dcterms:modified xsi:type="dcterms:W3CDTF">2022-11-06T22:24:25Z</dcterms:modified>
</cp:coreProperties>
</file>